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8" r:id="rId3"/>
    <p:sldId id="294" r:id="rId4"/>
    <p:sldId id="296" r:id="rId5"/>
    <p:sldId id="295" r:id="rId6"/>
    <p:sldId id="297" r:id="rId7"/>
    <p:sldId id="298" r:id="rId8"/>
    <p:sldId id="259" r:id="rId9"/>
    <p:sldId id="292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A67"/>
    <a:srgbClr val="AD8714"/>
    <a:srgbClr val="823A2D"/>
    <a:srgbClr val="2F8F8B"/>
    <a:srgbClr val="B7402A"/>
    <a:srgbClr val="FAFBFD"/>
    <a:srgbClr val="333333"/>
    <a:srgbClr val="FFFFFF"/>
    <a:srgbClr val="9D0A10"/>
    <a:srgbClr val="57C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06" autoAdjust="0"/>
    <p:restoredTop sz="74774" autoAdjust="0"/>
  </p:normalViewPr>
  <p:slideViewPr>
    <p:cSldViewPr snapToGrid="0">
      <p:cViewPr varScale="1">
        <p:scale>
          <a:sx n="50" d="100"/>
          <a:sy n="50" d="100"/>
        </p:scale>
        <p:origin x="80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2107-7189-41C0-BA64-8D977098AE70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49B68-E4D1-4617-905D-5A6442796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759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回顾一下上节课的内容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626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回复上节课的内容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演示以下几个问题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1.GitHub </a:t>
            </a:r>
            <a:r>
              <a:rPr lang="zh-CN" altLang="en-US" dirty="0"/>
              <a:t>网站的注册</a:t>
            </a:r>
            <a:r>
              <a:rPr lang="en-US" altLang="zh-CN" dirty="0"/>
              <a:t>(</a:t>
            </a:r>
            <a:r>
              <a:rPr lang="zh-CN" altLang="en-US" dirty="0"/>
              <a:t>已搞定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2. GitHub</a:t>
            </a:r>
            <a:r>
              <a:rPr lang="en-US" altLang="zh-CN" baseline="0" dirty="0"/>
              <a:t> </a:t>
            </a:r>
            <a:r>
              <a:rPr lang="zh-CN" altLang="en-US" baseline="0" dirty="0"/>
              <a:t>网站新建、查找和复制项目（已搞定）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3.Github</a:t>
            </a:r>
            <a:r>
              <a:rPr lang="zh-CN" altLang="en-US" baseline="0" dirty="0"/>
              <a:t> 客户端的使用方式</a:t>
            </a:r>
            <a:endParaRPr lang="en-US" altLang="zh-CN" baseline="0" dirty="0"/>
          </a:p>
          <a:p>
            <a:r>
              <a:rPr lang="en-US" altLang="zh-CN" baseline="0" dirty="0"/>
              <a:t> </a:t>
            </a:r>
          </a:p>
          <a:p>
            <a:r>
              <a:rPr lang="en-US" altLang="zh-CN" baseline="0" dirty="0"/>
              <a:t>  </a:t>
            </a:r>
            <a:r>
              <a:rPr lang="zh-CN" altLang="en-US" baseline="0" dirty="0"/>
              <a:t>（</a:t>
            </a:r>
            <a:r>
              <a:rPr lang="en-US" altLang="zh-CN" baseline="0" dirty="0"/>
              <a:t>1</a:t>
            </a:r>
            <a:r>
              <a:rPr lang="zh-CN" altLang="en-US" baseline="0" dirty="0"/>
              <a:t>）克隆项目到本地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  </a:t>
            </a:r>
            <a:r>
              <a:rPr lang="zh-CN" altLang="en-US" baseline="0" dirty="0"/>
              <a:t>（</a:t>
            </a:r>
            <a:r>
              <a:rPr lang="en-US" altLang="zh-CN" baseline="0" dirty="0"/>
              <a:t>2</a:t>
            </a:r>
            <a:r>
              <a:rPr lang="zh-CN" altLang="en-US" baseline="0" dirty="0"/>
              <a:t>）</a:t>
            </a:r>
            <a:r>
              <a:rPr lang="en-US" altLang="zh-CN" baseline="0" dirty="0"/>
              <a:t>Atom</a:t>
            </a:r>
            <a:r>
              <a:rPr lang="zh-CN" altLang="en-US" baseline="0" dirty="0"/>
              <a:t> 进行内容修改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  </a:t>
            </a:r>
            <a:r>
              <a:rPr lang="zh-CN" altLang="en-US" baseline="0" dirty="0"/>
              <a:t>（</a:t>
            </a:r>
            <a:r>
              <a:rPr lang="en-US" altLang="zh-CN" baseline="0" dirty="0"/>
              <a:t>3</a:t>
            </a:r>
            <a:r>
              <a:rPr lang="zh-CN" altLang="en-US" baseline="0" dirty="0"/>
              <a:t>）提交修改说明（部分修改，全部修改）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  </a:t>
            </a:r>
            <a:r>
              <a:rPr lang="zh-CN" altLang="en-US" baseline="0" dirty="0"/>
              <a:t>（</a:t>
            </a:r>
            <a:r>
              <a:rPr lang="en-US" altLang="zh-CN" baseline="0" dirty="0"/>
              <a:t>4</a:t>
            </a:r>
            <a:r>
              <a:rPr lang="zh-CN" altLang="en-US" baseline="0" dirty="0"/>
              <a:t>）项目同步（</a:t>
            </a:r>
            <a:r>
              <a:rPr lang="en-US" altLang="zh-CN" baseline="0" dirty="0"/>
              <a:t>push</a:t>
            </a:r>
            <a:r>
              <a:rPr lang="zh-CN" altLang="en-US" baseline="0" dirty="0"/>
              <a:t> </a:t>
            </a:r>
            <a:r>
              <a:rPr lang="en-US" altLang="zh-CN" baseline="0" dirty="0"/>
              <a:t>origin</a:t>
            </a:r>
            <a:r>
              <a:rPr lang="zh-CN" altLang="en-US" baseline="0" dirty="0"/>
              <a:t>）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  </a:t>
            </a:r>
            <a:r>
              <a:rPr lang="zh-CN" altLang="en-US" baseline="0" dirty="0"/>
              <a:t>（</a:t>
            </a:r>
            <a:r>
              <a:rPr lang="en-US" altLang="zh-CN" baseline="0" dirty="0"/>
              <a:t>5)  </a:t>
            </a:r>
            <a:r>
              <a:rPr lang="zh-CN" altLang="en-US" baseline="0" dirty="0"/>
              <a:t>提交给原项目负责人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  （</a:t>
            </a:r>
            <a:r>
              <a:rPr lang="en-US" altLang="zh-CN" baseline="0" dirty="0"/>
              <a:t>6</a:t>
            </a:r>
            <a:r>
              <a:rPr lang="zh-CN" altLang="en-US" baseline="0" dirty="0"/>
              <a:t>）项目回滚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  （</a:t>
            </a:r>
            <a:r>
              <a:rPr lang="en-US" altLang="zh-CN" baseline="0" dirty="0"/>
              <a:t>7</a:t>
            </a:r>
            <a:r>
              <a:rPr lang="zh-CN" altLang="en-US" baseline="0" dirty="0"/>
              <a:t>）项目新建分支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02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1.GitHub </a:t>
            </a:r>
            <a:r>
              <a:rPr lang="zh-CN" altLang="en-US" dirty="0"/>
              <a:t>网站的注册</a:t>
            </a:r>
            <a:r>
              <a:rPr lang="en-US" altLang="zh-CN" dirty="0"/>
              <a:t>(</a:t>
            </a:r>
            <a:r>
              <a:rPr lang="zh-CN" altLang="en-US" dirty="0"/>
              <a:t>已搞定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2. GitHub</a:t>
            </a:r>
            <a:r>
              <a:rPr lang="en-US" altLang="zh-CN" baseline="0" dirty="0"/>
              <a:t> </a:t>
            </a:r>
            <a:r>
              <a:rPr lang="zh-CN" altLang="en-US" baseline="0" dirty="0"/>
              <a:t>网站新建、查找和复制项目（已搞定）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3.Github</a:t>
            </a:r>
            <a:r>
              <a:rPr lang="zh-CN" altLang="en-US" baseline="0" dirty="0"/>
              <a:t> 客户端的使用方式</a:t>
            </a:r>
            <a:endParaRPr lang="en-US" altLang="zh-CN" baseline="0" dirty="0"/>
          </a:p>
          <a:p>
            <a:r>
              <a:rPr lang="en-US" altLang="zh-CN" baseline="0" dirty="0"/>
              <a:t> </a:t>
            </a:r>
          </a:p>
          <a:p>
            <a:r>
              <a:rPr lang="en-US" altLang="zh-CN" baseline="0" dirty="0"/>
              <a:t>  </a:t>
            </a:r>
            <a:r>
              <a:rPr lang="zh-CN" altLang="en-US" baseline="0" dirty="0"/>
              <a:t>（</a:t>
            </a:r>
            <a:r>
              <a:rPr lang="en-US" altLang="zh-CN" baseline="0" dirty="0"/>
              <a:t>1</a:t>
            </a:r>
            <a:r>
              <a:rPr lang="zh-CN" altLang="en-US" baseline="0" dirty="0"/>
              <a:t>）克隆项目到本地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  </a:t>
            </a:r>
            <a:r>
              <a:rPr lang="zh-CN" altLang="en-US" baseline="0" dirty="0"/>
              <a:t>（</a:t>
            </a:r>
            <a:r>
              <a:rPr lang="en-US" altLang="zh-CN" baseline="0" dirty="0"/>
              <a:t>2</a:t>
            </a:r>
            <a:r>
              <a:rPr lang="zh-CN" altLang="en-US" baseline="0" dirty="0"/>
              <a:t>）</a:t>
            </a:r>
            <a:r>
              <a:rPr lang="en-US" altLang="zh-CN" baseline="0" dirty="0"/>
              <a:t>Atom</a:t>
            </a:r>
            <a:r>
              <a:rPr lang="zh-CN" altLang="en-US" baseline="0" dirty="0"/>
              <a:t> 进行内容修改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  </a:t>
            </a:r>
            <a:r>
              <a:rPr lang="zh-CN" altLang="en-US" baseline="0" dirty="0"/>
              <a:t>（</a:t>
            </a:r>
            <a:r>
              <a:rPr lang="en-US" altLang="zh-CN" baseline="0" dirty="0"/>
              <a:t>3</a:t>
            </a:r>
            <a:r>
              <a:rPr lang="zh-CN" altLang="en-US" baseline="0" dirty="0"/>
              <a:t>）提交修改说明（部分修改，全部修改）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  </a:t>
            </a:r>
            <a:r>
              <a:rPr lang="zh-CN" altLang="en-US" baseline="0" dirty="0"/>
              <a:t>（</a:t>
            </a:r>
            <a:r>
              <a:rPr lang="en-US" altLang="zh-CN" baseline="0" dirty="0"/>
              <a:t>4</a:t>
            </a:r>
            <a:r>
              <a:rPr lang="zh-CN" altLang="en-US" baseline="0" dirty="0"/>
              <a:t>）项目同步（</a:t>
            </a:r>
            <a:r>
              <a:rPr lang="en-US" altLang="zh-CN" baseline="0" dirty="0"/>
              <a:t>push</a:t>
            </a:r>
            <a:r>
              <a:rPr lang="zh-CN" altLang="en-US" baseline="0" dirty="0"/>
              <a:t> </a:t>
            </a:r>
            <a:r>
              <a:rPr lang="en-US" altLang="zh-CN" baseline="0" dirty="0"/>
              <a:t>origin</a:t>
            </a:r>
            <a:r>
              <a:rPr lang="zh-CN" altLang="en-US" baseline="0" dirty="0"/>
              <a:t>）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  </a:t>
            </a:r>
            <a:r>
              <a:rPr lang="zh-CN" altLang="en-US" baseline="0" dirty="0"/>
              <a:t>（</a:t>
            </a:r>
            <a:r>
              <a:rPr lang="en-US" altLang="zh-CN" baseline="0" dirty="0"/>
              <a:t>5)  </a:t>
            </a:r>
            <a:r>
              <a:rPr lang="zh-CN" altLang="en-US" baseline="0" dirty="0"/>
              <a:t>提交给原项目负责人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  （</a:t>
            </a:r>
            <a:r>
              <a:rPr lang="en-US" altLang="zh-CN" baseline="0" dirty="0"/>
              <a:t>6</a:t>
            </a:r>
            <a:r>
              <a:rPr lang="zh-CN" altLang="en-US" baseline="0" dirty="0"/>
              <a:t>）项目回滚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  （</a:t>
            </a:r>
            <a:r>
              <a:rPr lang="en-US" altLang="zh-CN" baseline="0" dirty="0"/>
              <a:t>7</a:t>
            </a:r>
            <a:r>
              <a:rPr lang="zh-CN" altLang="en-US" baseline="0" dirty="0"/>
              <a:t>）项目新建分支</a:t>
            </a:r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269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565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49B68-E4D1-4617-905D-5A644279687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48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举例子说明</a:t>
            </a:r>
            <a:r>
              <a:rPr lang="en-US" altLang="zh-CN" dirty="0"/>
              <a:t>bootstrap</a:t>
            </a:r>
            <a:r>
              <a:rPr lang="zh-CN" altLang="en-US" dirty="0"/>
              <a:t>是怎么搞定的</a:t>
            </a:r>
            <a:endParaRPr lang="en-US" altLang="zh-CN" dirty="0"/>
          </a:p>
          <a:p>
            <a:r>
              <a:rPr lang="zh-CN" altLang="en-US" dirty="0"/>
              <a:t>菜鸟教程 </a:t>
            </a:r>
            <a:r>
              <a:rPr lang="en-US" altLang="zh-CN" dirty="0"/>
              <a:t>http://www.runoob.com/bootstrap/bootstrap-tutorial.html</a:t>
            </a:r>
          </a:p>
          <a:p>
            <a:endParaRPr lang="en-US" altLang="zh-CN" dirty="0"/>
          </a:p>
          <a:p>
            <a:r>
              <a:rPr lang="en-US" altLang="zh-CN" dirty="0"/>
              <a:t>Id </a:t>
            </a:r>
            <a:r>
              <a:rPr lang="zh-CN" altLang="en-US" dirty="0"/>
              <a:t>网页内部跳转</a:t>
            </a:r>
            <a:endParaRPr lang="en-US" altLang="zh-CN" dirty="0"/>
          </a:p>
          <a:p>
            <a:r>
              <a:rPr lang="en-US" altLang="zh-CN" dirty="0"/>
              <a:t>Class </a:t>
            </a:r>
            <a:r>
              <a:rPr lang="zh-CN" altLang="en-US" dirty="0"/>
              <a:t>分类标签</a:t>
            </a:r>
            <a:endParaRPr lang="en-US" altLang="zh-CN" dirty="0"/>
          </a:p>
          <a:p>
            <a:r>
              <a:rPr lang="en-US" altLang="zh-CN" dirty="0"/>
              <a:t>&lt;div&gt;</a:t>
            </a:r>
            <a:r>
              <a:rPr lang="zh-CN" altLang="en-US" dirty="0"/>
              <a:t>标签，内部切分</a:t>
            </a:r>
            <a:endParaRPr lang="en-US" altLang="zh-CN" dirty="0"/>
          </a:p>
          <a:p>
            <a:r>
              <a:rPr lang="en-US" altLang="zh-CN" dirty="0"/>
              <a:t>     &lt;div&gt;</a:t>
            </a:r>
          </a:p>
          <a:p>
            <a:r>
              <a:rPr lang="en-US" altLang="zh-CN" dirty="0"/>
              <a:t>     &lt;/div&gt;</a:t>
            </a:r>
          </a:p>
          <a:p>
            <a:r>
              <a:rPr lang="en-US" altLang="zh-CN" dirty="0"/>
              <a:t>     &lt;div&gt;</a:t>
            </a:r>
          </a:p>
          <a:p>
            <a:r>
              <a:rPr lang="en-US" altLang="zh-CN" dirty="0"/>
              <a:t>     &lt;/div&gt;</a:t>
            </a:r>
          </a:p>
          <a:p>
            <a:r>
              <a:rPr lang="en-US" altLang="zh-CN" dirty="0"/>
              <a:t>&lt;/div&gt;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49B68-E4D1-4617-905D-5A644279687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481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720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84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03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669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61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31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33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876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1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54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44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45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2BA9-EB70-46E5-97BF-07B7E0B388C9}" type="datetimeFigureOut">
              <a:rPr lang="zh-CN" altLang="en-US" smtClean="0"/>
              <a:t>2017/11/29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2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/>
        </p:blipFill>
        <p:spPr>
          <a:xfrm>
            <a:off x="6044" y="1570893"/>
            <a:ext cx="3352800" cy="3352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58844" y="1570893"/>
            <a:ext cx="8833156" cy="3352800"/>
          </a:xfrm>
          <a:prstGeom prst="rect">
            <a:avLst/>
          </a:prstGeom>
          <a:solidFill>
            <a:srgbClr val="0425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5733" y="2028616"/>
            <a:ext cx="8111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</a:rPr>
              <a:t>基于互联网技术的</a:t>
            </a:r>
            <a:endParaRPr lang="en-US" altLang="zh-CN" sz="6000" b="1" dirty="0">
              <a:solidFill>
                <a:schemeClr val="bg1"/>
              </a:solidFill>
            </a:endParaRPr>
          </a:p>
          <a:p>
            <a:r>
              <a:rPr lang="zh-CN" altLang="en-US" sz="6000" b="1" dirty="0">
                <a:solidFill>
                  <a:schemeClr val="bg1"/>
                </a:solidFill>
              </a:rPr>
              <a:t>心理学实验编程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Web-Based Psychological Experimental Programming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034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8200" y="1690688"/>
            <a:ext cx="8837676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</a:rPr>
              <a:t>Part1_</a:t>
            </a:r>
            <a:r>
              <a:rPr lang="zh-CN" altLang="en-US" sz="3200" b="1" dirty="0">
                <a:solidFill>
                  <a:schemeClr val="bg1"/>
                </a:solidFill>
              </a:rPr>
              <a:t>网络基础：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bg1"/>
                </a:solidFill>
              </a:rPr>
              <a:t>终端 </a:t>
            </a:r>
            <a:r>
              <a:rPr lang="en-US" altLang="zh-CN" sz="2800" dirty="0">
                <a:solidFill>
                  <a:schemeClr val="bg1"/>
                </a:solidFill>
              </a:rPr>
              <a:t>— </a:t>
            </a:r>
            <a:r>
              <a:rPr lang="zh-CN" altLang="en-US" sz="2800" dirty="0">
                <a:solidFill>
                  <a:schemeClr val="bg1"/>
                </a:solidFill>
              </a:rPr>
              <a:t>路由 </a:t>
            </a:r>
            <a:r>
              <a:rPr lang="en-US" altLang="zh-CN" sz="2800" dirty="0">
                <a:solidFill>
                  <a:schemeClr val="bg1"/>
                </a:solidFill>
              </a:rPr>
              <a:t>— </a:t>
            </a:r>
            <a:r>
              <a:rPr lang="zh-CN" altLang="en-US" sz="2800" dirty="0">
                <a:solidFill>
                  <a:schemeClr val="bg1"/>
                </a:solidFill>
              </a:rPr>
              <a:t>服务器（硬件连接方式）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chemeClr val="bg1"/>
                </a:solidFill>
              </a:rPr>
              <a:t>TCP/IP </a:t>
            </a:r>
            <a:r>
              <a:rPr lang="zh-CN" altLang="en-US" sz="2800" dirty="0">
                <a:solidFill>
                  <a:schemeClr val="bg1"/>
                </a:solidFill>
              </a:rPr>
              <a:t>协议（通信实现方案）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bg1"/>
                </a:solidFill>
              </a:rPr>
              <a:t>前端 </a:t>
            </a:r>
            <a:r>
              <a:rPr lang="en-US" altLang="zh-CN" sz="2800" dirty="0">
                <a:solidFill>
                  <a:schemeClr val="bg1"/>
                </a:solidFill>
              </a:rPr>
              <a:t>/ </a:t>
            </a:r>
            <a:r>
              <a:rPr lang="zh-CN" altLang="en-US" sz="2800" dirty="0">
                <a:solidFill>
                  <a:schemeClr val="bg1"/>
                </a:solidFill>
              </a:rPr>
              <a:t>后端 （浏览器 </a:t>
            </a:r>
            <a:r>
              <a:rPr lang="en-US" altLang="zh-CN" sz="2800" dirty="0">
                <a:solidFill>
                  <a:schemeClr val="bg1"/>
                </a:solidFill>
              </a:rPr>
              <a:t>— </a:t>
            </a:r>
            <a:r>
              <a:rPr lang="zh-CN" altLang="en-US" sz="2800" dirty="0">
                <a:solidFill>
                  <a:schemeClr val="bg1"/>
                </a:solidFill>
              </a:rPr>
              <a:t>网页服务器）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chemeClr val="bg1"/>
                </a:solidFill>
              </a:rPr>
              <a:t>HTML </a:t>
            </a:r>
            <a:r>
              <a:rPr lang="zh-CN" altLang="en-US" sz="2800" dirty="0">
                <a:solidFill>
                  <a:schemeClr val="bg1"/>
                </a:solidFill>
              </a:rPr>
              <a:t>超文本格式（浏览器能读懂的语言）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chemeClr val="bg1"/>
                </a:solidFill>
              </a:rPr>
              <a:t>HTML + CSS/DIV + JAVASCRIPT (</a:t>
            </a:r>
            <a:r>
              <a:rPr lang="zh-CN" altLang="en-US" sz="2800" dirty="0">
                <a:solidFill>
                  <a:schemeClr val="bg1"/>
                </a:solidFill>
              </a:rPr>
              <a:t>内容</a:t>
            </a:r>
            <a:r>
              <a:rPr lang="en-US" altLang="zh-CN" sz="2800" dirty="0">
                <a:solidFill>
                  <a:schemeClr val="bg1"/>
                </a:solidFill>
              </a:rPr>
              <a:t>+</a:t>
            </a:r>
            <a:r>
              <a:rPr lang="zh-CN" altLang="en-US" sz="2800" dirty="0">
                <a:solidFill>
                  <a:schemeClr val="bg1"/>
                </a:solidFill>
              </a:rPr>
              <a:t>样式</a:t>
            </a:r>
            <a:r>
              <a:rPr lang="en-US" altLang="zh-CN" sz="2800" dirty="0">
                <a:solidFill>
                  <a:schemeClr val="bg1"/>
                </a:solidFill>
              </a:rPr>
              <a:t>+</a:t>
            </a:r>
            <a:r>
              <a:rPr lang="zh-CN" altLang="en-US" sz="2800" dirty="0">
                <a:solidFill>
                  <a:schemeClr val="bg1"/>
                </a:solidFill>
              </a:rPr>
              <a:t>动作</a:t>
            </a:r>
            <a:r>
              <a:rPr lang="en-US" altLang="zh-CN" sz="28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03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8200" y="1690688"/>
            <a:ext cx="780534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Part2_</a:t>
            </a:r>
            <a:r>
              <a:rPr lang="zh-CN" altLang="en-US" sz="3200" b="1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实用工具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GitHub 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代码版本控制与托管解决方案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Atom 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代码编辑器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r>
              <a:rPr lang="zh-CN" altLang="en-US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提示与自动补全神器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Chrome (</a:t>
            </a:r>
            <a:r>
              <a:rPr lang="zh-CN" altLang="en-US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代码查看工具）</a:t>
            </a:r>
            <a:endParaRPr lang="en-US" altLang="zh-CN" sz="28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答疑解惑部分：</a:t>
            </a:r>
            <a:endParaRPr lang="en-US" altLang="zh-CN" sz="2800" b="1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1</a:t>
            </a:r>
            <a:r>
              <a:rPr lang="zh-CN" altLang="en-US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、联合使用</a:t>
            </a:r>
            <a:r>
              <a:rPr lang="en-US" altLang="zh-CN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GitHub &amp; Atom</a:t>
            </a:r>
            <a:r>
              <a:rPr lang="zh-CN" altLang="en-US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，实现代码版本管理</a:t>
            </a:r>
            <a:endParaRPr lang="en-US" altLang="zh-CN" sz="28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、基于</a:t>
            </a:r>
            <a:r>
              <a:rPr lang="en-US" altLang="zh-CN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GitHub</a:t>
            </a:r>
            <a:r>
              <a:rPr lang="zh-CN" altLang="en-US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实现小组协作</a:t>
            </a:r>
            <a:endParaRPr lang="en-US" altLang="zh-CN" sz="28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5294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8200" y="1690688"/>
            <a:ext cx="3390672" cy="755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Part2_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实用工具：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38200" y="3810528"/>
            <a:ext cx="1386840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GitHub</a:t>
            </a:r>
          </a:p>
          <a:p>
            <a:pPr algn="ctr"/>
            <a:r>
              <a:rPr lang="zh-CN" altLang="en-US" b="1" dirty="0"/>
              <a:t>网站注册</a:t>
            </a:r>
            <a:endParaRPr lang="en-US" b="1" dirty="0"/>
          </a:p>
        </p:txBody>
      </p:sp>
      <p:sp>
        <p:nvSpPr>
          <p:cNvPr id="5" name="Rounded Rectangle 4"/>
          <p:cNvSpPr/>
          <p:nvPr/>
        </p:nvSpPr>
        <p:spPr>
          <a:xfrm>
            <a:off x="2697480" y="2770160"/>
            <a:ext cx="1386840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新建项目</a:t>
            </a:r>
            <a:endParaRPr lang="en-US" altLang="zh-CN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697480" y="4842800"/>
            <a:ext cx="1386840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复制项目</a:t>
            </a:r>
            <a:endParaRPr lang="en-US" b="1" dirty="0"/>
          </a:p>
        </p:txBody>
      </p:sp>
      <p:cxnSp>
        <p:nvCxnSpPr>
          <p:cNvPr id="7" name="Straight Arrow Connector 6"/>
          <p:cNvCxnSpPr>
            <a:stCxn id="2" idx="0"/>
            <a:endCxn id="5" idx="1"/>
          </p:cNvCxnSpPr>
          <p:nvPr/>
        </p:nvCxnSpPr>
        <p:spPr>
          <a:xfrm flipV="1">
            <a:off x="1531620" y="3105440"/>
            <a:ext cx="1165860" cy="705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" idx="2"/>
            <a:endCxn id="6" idx="1"/>
          </p:cNvCxnSpPr>
          <p:nvPr/>
        </p:nvCxnSpPr>
        <p:spPr>
          <a:xfrm>
            <a:off x="1531620" y="4481088"/>
            <a:ext cx="1165860" cy="696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4541520" y="3810528"/>
            <a:ext cx="1554480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客户端使用</a:t>
            </a:r>
            <a:endParaRPr lang="en-US" altLang="zh-CN" b="1" dirty="0"/>
          </a:p>
        </p:txBody>
      </p:sp>
      <p:cxnSp>
        <p:nvCxnSpPr>
          <p:cNvPr id="12" name="Straight Arrow Connector 11"/>
          <p:cNvCxnSpPr>
            <a:stCxn id="2" idx="3"/>
            <a:endCxn id="11" idx="1"/>
          </p:cNvCxnSpPr>
          <p:nvPr/>
        </p:nvCxnSpPr>
        <p:spPr>
          <a:xfrm>
            <a:off x="2225040" y="4145808"/>
            <a:ext cx="23164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250180" y="2804688"/>
            <a:ext cx="1386840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克隆项目</a:t>
            </a:r>
            <a:endParaRPr lang="en-US" altLang="zh-CN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5318760" y="5118132"/>
            <a:ext cx="1386840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修改项目</a:t>
            </a:r>
            <a:r>
              <a:rPr lang="en-US" altLang="zh-CN" b="1" dirty="0"/>
              <a:t>1</a:t>
            </a:r>
          </a:p>
        </p:txBody>
      </p:sp>
      <p:cxnSp>
        <p:nvCxnSpPr>
          <p:cNvPr id="16" name="Straight Arrow Connector 15"/>
          <p:cNvCxnSpPr>
            <a:stCxn id="11" idx="0"/>
            <a:endCxn id="14" idx="2"/>
          </p:cNvCxnSpPr>
          <p:nvPr/>
        </p:nvCxnSpPr>
        <p:spPr>
          <a:xfrm flipV="1">
            <a:off x="5318760" y="3475248"/>
            <a:ext cx="624840" cy="33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  <a:endCxn id="15" idx="0"/>
          </p:cNvCxnSpPr>
          <p:nvPr/>
        </p:nvCxnSpPr>
        <p:spPr>
          <a:xfrm>
            <a:off x="5318760" y="4481088"/>
            <a:ext cx="693420" cy="637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9966960" y="5118132"/>
            <a:ext cx="1386840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云端同步</a:t>
            </a:r>
            <a:endParaRPr lang="en-US" altLang="zh-CN" b="1" dirty="0"/>
          </a:p>
        </p:txBody>
      </p:sp>
      <p:cxnSp>
        <p:nvCxnSpPr>
          <p:cNvPr id="25" name="Straight Arrow Connector 24"/>
          <p:cNvCxnSpPr>
            <a:stCxn id="15" idx="3"/>
            <a:endCxn id="41" idx="1"/>
          </p:cNvCxnSpPr>
          <p:nvPr/>
        </p:nvCxnSpPr>
        <p:spPr>
          <a:xfrm>
            <a:off x="6705600" y="5453412"/>
            <a:ext cx="937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838200" y="5728744"/>
            <a:ext cx="1386840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GitHub</a:t>
            </a:r>
          </a:p>
          <a:p>
            <a:pPr algn="ctr"/>
            <a:r>
              <a:rPr lang="zh-CN" altLang="en-US" b="1" dirty="0"/>
              <a:t>原始项目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32" idx="0"/>
            <a:endCxn id="6" idx="1"/>
          </p:cNvCxnSpPr>
          <p:nvPr/>
        </p:nvCxnSpPr>
        <p:spPr>
          <a:xfrm flipV="1">
            <a:off x="1531620" y="5178080"/>
            <a:ext cx="1165860" cy="550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3" idx="3"/>
            <a:endCxn id="32" idx="3"/>
          </p:cNvCxnSpPr>
          <p:nvPr/>
        </p:nvCxnSpPr>
        <p:spPr>
          <a:xfrm flipH="1">
            <a:off x="2225040" y="5453412"/>
            <a:ext cx="9128760" cy="610612"/>
          </a:xfrm>
          <a:prstGeom prst="bentConnector3">
            <a:avLst>
              <a:gd name="adj1" fmla="val -25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7642860" y="5118132"/>
            <a:ext cx="1386840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修改项目</a:t>
            </a:r>
            <a:r>
              <a:rPr lang="en-US" altLang="zh-CN" b="1" dirty="0"/>
              <a:t>2</a:t>
            </a:r>
          </a:p>
        </p:txBody>
      </p:sp>
      <p:cxnSp>
        <p:nvCxnSpPr>
          <p:cNvPr id="45" name="Straight Arrow Connector 44"/>
          <p:cNvCxnSpPr>
            <a:stCxn id="41" idx="3"/>
            <a:endCxn id="23" idx="1"/>
          </p:cNvCxnSpPr>
          <p:nvPr/>
        </p:nvCxnSpPr>
        <p:spPr>
          <a:xfrm>
            <a:off x="9029700" y="5453412"/>
            <a:ext cx="937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6705600" y="5373692"/>
            <a:ext cx="937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76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8200" y="1690688"/>
            <a:ext cx="776206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Part3_HTML</a:t>
            </a:r>
            <a:r>
              <a:rPr lang="zh-CN" altLang="en-US" sz="3200" b="1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代码上手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HTML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的基本结构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HTML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元素标签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属性赋值</a:t>
            </a:r>
            <a:endParaRPr lang="en-US" altLang="zh-CN" sz="28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HTML</a:t>
            </a:r>
            <a:r>
              <a:rPr kumimoji="0" lang="en-US" altLang="zh-CN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定义样式的三种形式</a:t>
            </a:r>
            <a:endParaRPr lang="en-US" altLang="zh-CN" sz="28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素质拓展：</a:t>
            </a:r>
            <a:endParaRPr lang="en-US" altLang="zh-CN" sz="2800" b="1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1</a:t>
            </a:r>
            <a:r>
              <a:rPr lang="zh-CN" altLang="en-US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、理解</a:t>
            </a:r>
            <a:r>
              <a:rPr lang="en-US" altLang="zh-CN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CSS/DIV</a:t>
            </a:r>
            <a:r>
              <a:rPr lang="zh-CN" altLang="en-US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结构，元素</a:t>
            </a:r>
            <a:r>
              <a:rPr lang="en-US" altLang="zh-CN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id/class</a:t>
            </a:r>
            <a:r>
              <a:rPr lang="zh-CN" altLang="en-US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的实用方法</a:t>
            </a:r>
            <a:endParaRPr lang="en-US" altLang="zh-CN" sz="28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2</a:t>
            </a:r>
            <a:r>
              <a:rPr lang="zh-CN" altLang="en-US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、联合实用</a:t>
            </a:r>
            <a:r>
              <a:rPr lang="en-US" altLang="zh-CN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Bootstrap</a:t>
            </a:r>
            <a:r>
              <a:rPr lang="zh-CN" altLang="en-US" sz="280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rPr>
              <a:t>前端框架，建设网站内容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9440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8200" y="1690688"/>
            <a:ext cx="4498347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3200" b="1" dirty="0">
                <a:solidFill>
                  <a:prstClr val="white"/>
                </a:solidFill>
              </a:rPr>
              <a:t>Part3_HTML</a:t>
            </a:r>
            <a:r>
              <a:rPr lang="zh-CN" altLang="en-US" sz="3200" b="1" dirty="0">
                <a:solidFill>
                  <a:prstClr val="white"/>
                </a:solidFill>
              </a:rPr>
              <a:t>代码上手：</a:t>
            </a:r>
            <a:endParaRPr lang="en-US" altLang="zh-CN" sz="3200" b="1" dirty="0">
              <a:solidFill>
                <a:prstClr val="white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white"/>
                </a:solidFill>
              </a:rPr>
              <a:t>HTML</a:t>
            </a:r>
            <a:r>
              <a:rPr lang="zh-CN" altLang="en-US" sz="2800" dirty="0">
                <a:solidFill>
                  <a:prstClr val="white"/>
                </a:solidFill>
              </a:rPr>
              <a:t>的基本结构</a:t>
            </a:r>
            <a:endParaRPr lang="en-US" altLang="zh-CN" sz="2800" dirty="0">
              <a:solidFill>
                <a:prstClr val="white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white"/>
                </a:solidFill>
              </a:rPr>
              <a:t>&lt;!DOCTYPE</a:t>
            </a:r>
            <a:r>
              <a:rPr lang="zh-CN" altLang="en-US" sz="2800" dirty="0">
                <a:solidFill>
                  <a:prstClr val="white"/>
                </a:solidFill>
              </a:rPr>
              <a:t> </a:t>
            </a:r>
            <a:r>
              <a:rPr lang="en-US" altLang="zh-CN" sz="2800" dirty="0">
                <a:solidFill>
                  <a:prstClr val="white"/>
                </a:solidFill>
              </a:rPr>
              <a:t>html&gt;</a:t>
            </a:r>
          </a:p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white"/>
                </a:solidFill>
              </a:rPr>
              <a:t>&lt;html&gt;</a:t>
            </a:r>
          </a:p>
          <a:p>
            <a:pPr marL="914400" lvl="1" indent="-457200"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white"/>
                </a:solidFill>
              </a:rPr>
              <a:t>&lt;head&gt;</a:t>
            </a:r>
          </a:p>
          <a:p>
            <a:pPr marL="914400" lvl="1" indent="-457200"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white"/>
                </a:solidFill>
              </a:rPr>
              <a:t>&lt;/head&gt;</a:t>
            </a:r>
          </a:p>
          <a:p>
            <a:pPr marL="914400" lvl="1" indent="-457200">
              <a:buFont typeface="Wingdings" panose="05000000000000000000" pitchFamily="2" charset="2"/>
              <a:buChar char="Ø"/>
              <a:defRPr/>
            </a:pPr>
            <a:endParaRPr lang="en-US" altLang="zh-CN" sz="2800" dirty="0">
              <a:solidFill>
                <a:prstClr val="white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white"/>
                </a:solidFill>
              </a:rPr>
              <a:t>&lt;body&gt;</a:t>
            </a:r>
          </a:p>
          <a:p>
            <a:pPr marL="914400" lvl="1" indent="-457200"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white"/>
                </a:solidFill>
              </a:rPr>
              <a:t>&lt;/body&gt;</a:t>
            </a:r>
          </a:p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white"/>
                </a:solidFill>
              </a:rPr>
              <a:t>&lt;/html&gt;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560500" y="4026877"/>
            <a:ext cx="6093454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&lt;meta&gt;</a:t>
            </a:r>
            <a:r>
              <a:rPr lang="zh-CN" altLang="en-US" dirty="0"/>
              <a:t>   </a:t>
            </a:r>
            <a:r>
              <a:rPr lang="en-US" altLang="zh-CN" dirty="0"/>
              <a:t>&lt;title&gt;</a:t>
            </a:r>
            <a:r>
              <a:rPr lang="zh-CN" altLang="en-US" dirty="0"/>
              <a:t>  </a:t>
            </a:r>
            <a:r>
              <a:rPr lang="en-US" altLang="zh-CN" dirty="0"/>
              <a:t>&lt;link&gt;</a:t>
            </a:r>
            <a:r>
              <a:rPr lang="zh-CN" altLang="en-US" dirty="0"/>
              <a:t>  </a:t>
            </a:r>
            <a:r>
              <a:rPr lang="en-US" altLang="zh-CN" dirty="0"/>
              <a:t>&lt;style&gt;</a:t>
            </a:r>
            <a:r>
              <a:rPr lang="zh-CN" altLang="en-US" dirty="0"/>
              <a:t>  </a:t>
            </a:r>
            <a:r>
              <a:rPr lang="en-US" altLang="zh-CN" dirty="0"/>
              <a:t>&lt;script&gt;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560499" y="5320995"/>
            <a:ext cx="6093455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&lt;h</a:t>
            </a:r>
            <a:r>
              <a:rPr lang="zh-CN" altLang="en-US" dirty="0"/>
              <a:t>*</a:t>
            </a:r>
            <a:r>
              <a:rPr lang="en-US" altLang="zh-CN" dirty="0"/>
              <a:t>&gt;</a:t>
            </a:r>
            <a:r>
              <a:rPr lang="zh-CN" altLang="en-US" dirty="0"/>
              <a:t>   </a:t>
            </a:r>
            <a:r>
              <a:rPr lang="en-US" altLang="zh-CN" dirty="0"/>
              <a:t>&lt;p&gt;</a:t>
            </a:r>
            <a:r>
              <a:rPr lang="zh-CN" altLang="en-US" dirty="0"/>
              <a:t>  </a:t>
            </a:r>
            <a:r>
              <a:rPr lang="en-US" altLang="zh-CN" dirty="0"/>
              <a:t>&lt;a&gt;</a:t>
            </a:r>
            <a:r>
              <a:rPr lang="zh-CN" altLang="en-US" dirty="0"/>
              <a:t>  </a:t>
            </a: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&gt;</a:t>
            </a:r>
            <a:r>
              <a:rPr lang="zh-CN" altLang="en-US" dirty="0"/>
              <a:t>  </a:t>
            </a:r>
            <a:r>
              <a:rPr lang="en-US" altLang="zh-CN" dirty="0"/>
              <a:t>&lt;</a:t>
            </a:r>
            <a:r>
              <a:rPr lang="en-US" altLang="zh-CN" dirty="0" err="1"/>
              <a:t>br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en-US" altLang="zh-CN" dirty="0" err="1"/>
              <a:t>hr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&lt;b&gt;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en-US" altLang="zh-CN" dirty="0" err="1"/>
              <a:t>i</a:t>
            </a:r>
            <a:r>
              <a:rPr lang="en-US" altLang="zh-CN" dirty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4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8200" y="1690688"/>
            <a:ext cx="830868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3200" b="1" dirty="0">
                <a:solidFill>
                  <a:prstClr val="white"/>
                </a:solidFill>
              </a:rPr>
              <a:t>Part3_HTML</a:t>
            </a:r>
            <a:r>
              <a:rPr lang="zh-CN" altLang="en-US" sz="3200" b="1" dirty="0">
                <a:solidFill>
                  <a:prstClr val="white"/>
                </a:solidFill>
              </a:rPr>
              <a:t>代码上手：</a:t>
            </a:r>
            <a:endParaRPr lang="en-US" altLang="zh-CN" sz="3200" b="1" dirty="0">
              <a:solidFill>
                <a:prstClr val="white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white"/>
                </a:solidFill>
              </a:rPr>
              <a:t>HTML</a:t>
            </a:r>
            <a:r>
              <a:rPr lang="zh-CN" altLang="en-US" sz="2800" dirty="0">
                <a:solidFill>
                  <a:prstClr val="white"/>
                </a:solidFill>
              </a:rPr>
              <a:t> 元素标签</a:t>
            </a:r>
            <a:r>
              <a:rPr lang="en-US" altLang="zh-CN" sz="2800" dirty="0">
                <a:solidFill>
                  <a:prstClr val="white"/>
                </a:solidFill>
              </a:rPr>
              <a:t>+</a:t>
            </a:r>
            <a:r>
              <a:rPr lang="zh-CN" altLang="en-US" sz="2800" dirty="0">
                <a:solidFill>
                  <a:prstClr val="white"/>
                </a:solidFill>
              </a:rPr>
              <a:t>属性复制</a:t>
            </a:r>
            <a:r>
              <a:rPr lang="en-US" altLang="zh-CN" sz="2800" dirty="0">
                <a:solidFill>
                  <a:prstClr val="white"/>
                </a:solidFill>
              </a:rPr>
              <a:t>+</a:t>
            </a:r>
            <a:r>
              <a:rPr lang="zh-CN" altLang="en-US" sz="2800" dirty="0">
                <a:solidFill>
                  <a:prstClr val="white"/>
                </a:solidFill>
              </a:rPr>
              <a:t>三种形式</a:t>
            </a:r>
            <a:endParaRPr lang="en-US" altLang="zh-CN" sz="2800" dirty="0">
              <a:solidFill>
                <a:prstClr val="white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white"/>
                </a:solidFill>
              </a:rPr>
              <a:t>&lt;tag</a:t>
            </a:r>
            <a:r>
              <a:rPr lang="zh-CN" altLang="en-US" sz="2800" dirty="0">
                <a:solidFill>
                  <a:prstClr val="white"/>
                </a:solidFill>
              </a:rPr>
              <a:t> </a:t>
            </a:r>
            <a:r>
              <a:rPr lang="en-US" altLang="zh-CN" sz="2800" dirty="0">
                <a:solidFill>
                  <a:prstClr val="white"/>
                </a:solidFill>
              </a:rPr>
              <a:t>style=“</a:t>
            </a:r>
            <a:r>
              <a:rPr lang="en-US" altLang="zh-CN" sz="2800" dirty="0" err="1">
                <a:solidFill>
                  <a:prstClr val="white"/>
                </a:solidFill>
              </a:rPr>
              <a:t>attr</a:t>
            </a:r>
            <a:r>
              <a:rPr lang="zh-CN" altLang="en-US" sz="2800" dirty="0">
                <a:solidFill>
                  <a:prstClr val="white"/>
                </a:solidFill>
              </a:rPr>
              <a:t> </a:t>
            </a:r>
            <a:r>
              <a:rPr lang="en-US" altLang="zh-CN" sz="2800" dirty="0">
                <a:solidFill>
                  <a:prstClr val="white"/>
                </a:solidFill>
              </a:rPr>
              <a:t>name</a:t>
            </a:r>
            <a:r>
              <a:rPr lang="zh-CN" altLang="en-US" sz="2800" dirty="0">
                <a:solidFill>
                  <a:prstClr val="white"/>
                </a:solidFill>
              </a:rPr>
              <a:t> </a:t>
            </a:r>
            <a:r>
              <a:rPr lang="en-US" altLang="zh-CN" sz="2800" dirty="0">
                <a:solidFill>
                  <a:prstClr val="white"/>
                </a:solidFill>
              </a:rPr>
              <a:t>:</a:t>
            </a:r>
            <a:r>
              <a:rPr lang="zh-CN" altLang="en-US" sz="2800" dirty="0">
                <a:solidFill>
                  <a:prstClr val="white"/>
                </a:solidFill>
              </a:rPr>
              <a:t> </a:t>
            </a:r>
            <a:r>
              <a:rPr lang="en-US" altLang="zh-CN" sz="2800" dirty="0">
                <a:solidFill>
                  <a:prstClr val="white"/>
                </a:solidFill>
              </a:rPr>
              <a:t>value;”&gt;content&lt;/tag&gt;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white"/>
                </a:solidFill>
              </a:rPr>
              <a:t>&lt;tag</a:t>
            </a:r>
            <a:r>
              <a:rPr lang="zh-CN" altLang="en-US" sz="2800" dirty="0">
                <a:solidFill>
                  <a:prstClr val="white"/>
                </a:solidFill>
              </a:rPr>
              <a:t> </a:t>
            </a:r>
            <a:r>
              <a:rPr lang="en-US" altLang="zh-CN" sz="2800" dirty="0">
                <a:solidFill>
                  <a:prstClr val="white"/>
                </a:solidFill>
              </a:rPr>
              <a:t>id</a:t>
            </a:r>
            <a:r>
              <a:rPr lang="zh-CN" altLang="en-US" sz="2800" dirty="0">
                <a:solidFill>
                  <a:prstClr val="white"/>
                </a:solidFill>
              </a:rPr>
              <a:t> </a:t>
            </a:r>
            <a:r>
              <a:rPr lang="en-US" altLang="zh-CN" sz="2800" dirty="0">
                <a:solidFill>
                  <a:prstClr val="white"/>
                </a:solidFill>
              </a:rPr>
              <a:t>=</a:t>
            </a:r>
            <a:r>
              <a:rPr lang="zh-CN" altLang="en-US" sz="2800" dirty="0">
                <a:solidFill>
                  <a:prstClr val="white"/>
                </a:solidFill>
              </a:rPr>
              <a:t> </a:t>
            </a:r>
            <a:r>
              <a:rPr lang="en-US" altLang="zh-CN" sz="2800" dirty="0">
                <a:solidFill>
                  <a:prstClr val="white"/>
                </a:solidFill>
              </a:rPr>
              <a:t>“id</a:t>
            </a:r>
            <a:r>
              <a:rPr lang="zh-CN" altLang="en-US" sz="2800" dirty="0">
                <a:solidFill>
                  <a:prstClr val="white"/>
                </a:solidFill>
              </a:rPr>
              <a:t> </a:t>
            </a:r>
            <a:r>
              <a:rPr lang="en-US" altLang="zh-CN" sz="2800" dirty="0">
                <a:solidFill>
                  <a:prstClr val="white"/>
                </a:solidFill>
              </a:rPr>
              <a:t>name”&gt;content&lt;/tag&gt;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white"/>
                </a:solidFill>
              </a:rPr>
              <a:t>&lt;tag</a:t>
            </a:r>
            <a:r>
              <a:rPr lang="zh-CN" altLang="en-US" sz="2800" dirty="0">
                <a:solidFill>
                  <a:prstClr val="white"/>
                </a:solidFill>
              </a:rPr>
              <a:t> </a:t>
            </a:r>
            <a:r>
              <a:rPr lang="en-US" altLang="zh-CN" sz="2800" dirty="0">
                <a:solidFill>
                  <a:prstClr val="white"/>
                </a:solidFill>
              </a:rPr>
              <a:t>class=“class</a:t>
            </a:r>
            <a:r>
              <a:rPr lang="zh-CN" altLang="en-US" sz="2800" dirty="0">
                <a:solidFill>
                  <a:prstClr val="white"/>
                </a:solidFill>
              </a:rPr>
              <a:t> </a:t>
            </a:r>
            <a:r>
              <a:rPr lang="en-US" altLang="zh-CN" sz="2800" dirty="0">
                <a:solidFill>
                  <a:prstClr val="white"/>
                </a:solidFill>
              </a:rPr>
              <a:t>name”&gt;content&lt;/tag&gt;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white"/>
                </a:solidFill>
              </a:rPr>
              <a:t>CSS/DIV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white"/>
                </a:solidFill>
              </a:rPr>
              <a:t>&lt;div</a:t>
            </a:r>
            <a:r>
              <a:rPr lang="zh-CN" altLang="en-US" sz="2800" dirty="0">
                <a:solidFill>
                  <a:prstClr val="white"/>
                </a:solidFill>
              </a:rPr>
              <a:t> </a:t>
            </a:r>
            <a:r>
              <a:rPr lang="en-US" altLang="zh-CN" sz="2800" dirty="0">
                <a:solidFill>
                  <a:prstClr val="white"/>
                </a:solidFill>
              </a:rPr>
              <a:t>class=“class</a:t>
            </a:r>
            <a:r>
              <a:rPr lang="zh-CN" altLang="en-US" sz="2800" dirty="0">
                <a:solidFill>
                  <a:prstClr val="white"/>
                </a:solidFill>
              </a:rPr>
              <a:t> </a:t>
            </a:r>
            <a:r>
              <a:rPr lang="en-US" altLang="zh-CN" sz="2800" dirty="0">
                <a:solidFill>
                  <a:prstClr val="white"/>
                </a:solidFill>
              </a:rPr>
              <a:t>name”&gt;&lt;/div&gt;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299938" y="3956538"/>
            <a:ext cx="3499339" cy="1009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Style</a:t>
            </a:r>
            <a:r>
              <a:rPr lang="zh-CN" altLang="en-US" dirty="0"/>
              <a:t> </a:t>
            </a:r>
            <a:r>
              <a:rPr lang="en-US" altLang="zh-CN" dirty="0"/>
              <a:t>inside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outside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341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等腰三角形 25"/>
          <p:cNvSpPr/>
          <p:nvPr/>
        </p:nvSpPr>
        <p:spPr>
          <a:xfrm rot="19808258">
            <a:off x="10518465" y="625831"/>
            <a:ext cx="897088" cy="773352"/>
          </a:xfrm>
          <a:prstGeom prst="triangle">
            <a:avLst/>
          </a:prstGeom>
          <a:solidFill>
            <a:srgbClr val="F04627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584130" y="668738"/>
            <a:ext cx="884600" cy="884600"/>
          </a:xfrm>
          <a:prstGeom prst="rect">
            <a:avLst/>
          </a:prstGeom>
          <a:solidFill>
            <a:srgbClr val="F04627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584132" y="1589025"/>
            <a:ext cx="884597" cy="884597"/>
          </a:xfrm>
          <a:prstGeom prst="rect">
            <a:avLst/>
          </a:prstGeom>
          <a:solidFill>
            <a:srgbClr val="F2AE3D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84132" y="2509308"/>
            <a:ext cx="884598" cy="884598"/>
          </a:xfrm>
          <a:prstGeom prst="rect">
            <a:avLst/>
          </a:prstGeom>
          <a:solidFill>
            <a:srgbClr val="2EB7B0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584131" y="3429592"/>
            <a:ext cx="884599" cy="884599"/>
          </a:xfrm>
          <a:prstGeom prst="rect">
            <a:avLst/>
          </a:prstGeom>
          <a:solidFill>
            <a:srgbClr val="49B172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584131" y="4349877"/>
            <a:ext cx="884600" cy="884599"/>
          </a:xfrm>
          <a:prstGeom prst="rect">
            <a:avLst/>
          </a:prstGeom>
          <a:solidFill>
            <a:srgbClr val="1E8E9B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584133" y="5270165"/>
            <a:ext cx="884596" cy="884596"/>
          </a:xfrm>
          <a:prstGeom prst="rect">
            <a:avLst/>
          </a:prstGeom>
          <a:solidFill>
            <a:srgbClr val="EB4759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500542" y="668738"/>
            <a:ext cx="5252769" cy="884600"/>
          </a:xfrm>
          <a:prstGeom prst="rect">
            <a:avLst/>
          </a:prstGeom>
          <a:solidFill>
            <a:srgbClr val="F04627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网络基础</a:t>
            </a:r>
            <a:r>
              <a:rPr lang="en-US" altLang="zh-CN" sz="2400" b="1" dirty="0"/>
              <a:t> &amp; Qualtrics</a:t>
            </a:r>
            <a:r>
              <a:rPr lang="zh-CN" altLang="en-US" sz="2400" b="1" dirty="0"/>
              <a:t>在线调查系统</a:t>
            </a:r>
          </a:p>
        </p:txBody>
      </p:sp>
      <p:sp>
        <p:nvSpPr>
          <p:cNvPr id="21" name="矩形 20"/>
          <p:cNvSpPr/>
          <p:nvPr/>
        </p:nvSpPr>
        <p:spPr>
          <a:xfrm>
            <a:off x="5500541" y="1589025"/>
            <a:ext cx="5252748" cy="884597"/>
          </a:xfrm>
          <a:prstGeom prst="rect">
            <a:avLst/>
          </a:prstGeom>
          <a:solidFill>
            <a:srgbClr val="F2AE3D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latin typeface="+mn-ea"/>
              </a:rPr>
              <a:t>Qualtrics</a:t>
            </a:r>
            <a:r>
              <a:rPr lang="zh-CN" altLang="en-US" sz="2400" b="1" dirty="0">
                <a:latin typeface="+mn-ea"/>
              </a:rPr>
              <a:t>在线调查系统进阶</a:t>
            </a:r>
          </a:p>
        </p:txBody>
      </p:sp>
      <p:sp>
        <p:nvSpPr>
          <p:cNvPr id="22" name="矩形 21"/>
          <p:cNvSpPr/>
          <p:nvPr/>
        </p:nvSpPr>
        <p:spPr>
          <a:xfrm>
            <a:off x="5500542" y="2509308"/>
            <a:ext cx="5252753" cy="884598"/>
          </a:xfrm>
          <a:prstGeom prst="rect">
            <a:avLst/>
          </a:prstGeom>
          <a:solidFill>
            <a:srgbClr val="2EB7B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latin typeface="+mn-ea"/>
              </a:rPr>
              <a:t>Inquisit </a:t>
            </a:r>
            <a:r>
              <a:rPr lang="zh-CN" altLang="en-US" sz="2400" b="1" dirty="0">
                <a:latin typeface="+mn-ea"/>
              </a:rPr>
              <a:t>初阶：软件逻辑与基本语法</a:t>
            </a:r>
          </a:p>
        </p:txBody>
      </p:sp>
      <p:sp>
        <p:nvSpPr>
          <p:cNvPr id="23" name="矩形 22"/>
          <p:cNvSpPr/>
          <p:nvPr/>
        </p:nvSpPr>
        <p:spPr>
          <a:xfrm>
            <a:off x="5500541" y="3429592"/>
            <a:ext cx="5252759" cy="884599"/>
          </a:xfrm>
          <a:prstGeom prst="rect">
            <a:avLst/>
          </a:prstGeom>
          <a:solidFill>
            <a:srgbClr val="49B172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latin typeface="+mn-ea"/>
              </a:rPr>
              <a:t>Inquisit </a:t>
            </a:r>
            <a:r>
              <a:rPr lang="zh-CN" altLang="en-US" sz="2400" b="1" dirty="0">
                <a:latin typeface="+mn-ea"/>
              </a:rPr>
              <a:t>进阶：编制完整的实验程序</a:t>
            </a:r>
          </a:p>
        </p:txBody>
      </p:sp>
      <p:sp>
        <p:nvSpPr>
          <p:cNvPr id="24" name="矩形 23"/>
          <p:cNvSpPr/>
          <p:nvPr/>
        </p:nvSpPr>
        <p:spPr>
          <a:xfrm>
            <a:off x="5500543" y="4349877"/>
            <a:ext cx="5252764" cy="884599"/>
          </a:xfrm>
          <a:prstGeom prst="rect">
            <a:avLst/>
          </a:prstGeom>
          <a:solidFill>
            <a:srgbClr val="1E8E9B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latin typeface="+mn-ea"/>
              </a:rPr>
              <a:t>Inquisit</a:t>
            </a:r>
            <a:r>
              <a:rPr lang="zh-CN" altLang="en-US" sz="2400" b="1" dirty="0">
                <a:latin typeface="+mn-ea"/>
              </a:rPr>
              <a:t> 高阶：随机化与网络施测</a:t>
            </a:r>
          </a:p>
        </p:txBody>
      </p:sp>
      <p:sp>
        <p:nvSpPr>
          <p:cNvPr id="25" name="矩形 24"/>
          <p:cNvSpPr/>
          <p:nvPr/>
        </p:nvSpPr>
        <p:spPr>
          <a:xfrm>
            <a:off x="5500541" y="5270165"/>
            <a:ext cx="5252742" cy="884596"/>
          </a:xfrm>
          <a:prstGeom prst="rect">
            <a:avLst/>
          </a:prstGeom>
          <a:solidFill>
            <a:srgbClr val="EB4759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在线实验与在线调查系统架设实例</a:t>
            </a:r>
          </a:p>
        </p:txBody>
      </p:sp>
      <p:sp>
        <p:nvSpPr>
          <p:cNvPr id="27" name="等腰三角形 26"/>
          <p:cNvSpPr/>
          <p:nvPr/>
        </p:nvSpPr>
        <p:spPr>
          <a:xfrm rot="19808258">
            <a:off x="10521642" y="1535660"/>
            <a:ext cx="897088" cy="773352"/>
          </a:xfrm>
          <a:prstGeom prst="triangle">
            <a:avLst/>
          </a:prstGeom>
          <a:solidFill>
            <a:srgbClr val="F2AE3D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9808258">
            <a:off x="10515275" y="2471629"/>
            <a:ext cx="897088" cy="773352"/>
          </a:xfrm>
          <a:prstGeom prst="triangle">
            <a:avLst/>
          </a:prstGeom>
          <a:solidFill>
            <a:srgbClr val="2EB7B0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9808258">
            <a:off x="10518452" y="3381458"/>
            <a:ext cx="897088" cy="773352"/>
          </a:xfrm>
          <a:prstGeom prst="triangle">
            <a:avLst/>
          </a:prstGeom>
          <a:solidFill>
            <a:srgbClr val="49B172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9808258">
            <a:off x="10518452" y="4289127"/>
            <a:ext cx="897088" cy="773352"/>
          </a:xfrm>
          <a:prstGeom prst="triangle">
            <a:avLst/>
          </a:prstGeom>
          <a:solidFill>
            <a:srgbClr val="1E8E9B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19808258">
            <a:off x="10521630" y="5198956"/>
            <a:ext cx="897088" cy="773352"/>
          </a:xfrm>
          <a:prstGeom prst="triangle">
            <a:avLst/>
          </a:prstGeom>
          <a:solidFill>
            <a:srgbClr val="EB4759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806696" y="671446"/>
            <a:ext cx="2745622" cy="243068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8875" h="2708000">
                <a:moveTo>
                  <a:pt x="0" y="2498651"/>
                </a:moveTo>
                <a:lnTo>
                  <a:pt x="3058875" y="0"/>
                </a:lnTo>
                <a:lnTo>
                  <a:pt x="3058875" y="985526"/>
                </a:lnTo>
                <a:lnTo>
                  <a:pt x="0" y="2708000"/>
                </a:lnTo>
                <a:lnTo>
                  <a:pt x="0" y="2498651"/>
                </a:lnTo>
                <a:close/>
              </a:path>
            </a:pathLst>
          </a:custGeom>
          <a:solidFill>
            <a:srgbClr val="F04627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1"/>
          <p:cNvSpPr/>
          <p:nvPr/>
        </p:nvSpPr>
        <p:spPr>
          <a:xfrm>
            <a:off x="1819414" y="1581275"/>
            <a:ext cx="2736078" cy="1753076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10633 w 3058875"/>
              <a:gd name="connsiteY0" fmla="*/ 1743739 h 1953088"/>
              <a:gd name="connsiteX1" fmla="*/ 3058875 w 3058875"/>
              <a:gd name="connsiteY1" fmla="*/ 0 h 1953088"/>
              <a:gd name="connsiteX2" fmla="*/ 3058875 w 3058875"/>
              <a:gd name="connsiteY2" fmla="*/ 985526 h 1953088"/>
              <a:gd name="connsiteX3" fmla="*/ 0 w 3058875"/>
              <a:gd name="connsiteY3" fmla="*/ 1953088 h 1953088"/>
              <a:gd name="connsiteX4" fmla="*/ 10633 w 3058875"/>
              <a:gd name="connsiteY4" fmla="*/ 1743739 h 1953088"/>
              <a:gd name="connsiteX0" fmla="*/ 0 w 3048242"/>
              <a:gd name="connsiteY0" fmla="*/ 1743739 h 1953088"/>
              <a:gd name="connsiteX1" fmla="*/ 3048242 w 3048242"/>
              <a:gd name="connsiteY1" fmla="*/ 0 h 1953088"/>
              <a:gd name="connsiteX2" fmla="*/ 3048242 w 3048242"/>
              <a:gd name="connsiteY2" fmla="*/ 985526 h 1953088"/>
              <a:gd name="connsiteX3" fmla="*/ 10632 w 3048242"/>
              <a:gd name="connsiteY3" fmla="*/ 1953088 h 1953088"/>
              <a:gd name="connsiteX4" fmla="*/ 0 w 3048242"/>
              <a:gd name="connsiteY4" fmla="*/ 1743739 h 1953088"/>
              <a:gd name="connsiteX0" fmla="*/ 31899 w 3080141"/>
              <a:gd name="connsiteY0" fmla="*/ 1743739 h 1953088"/>
              <a:gd name="connsiteX1" fmla="*/ 3080141 w 3080141"/>
              <a:gd name="connsiteY1" fmla="*/ 0 h 1953088"/>
              <a:gd name="connsiteX2" fmla="*/ 3080141 w 3080141"/>
              <a:gd name="connsiteY2" fmla="*/ 985526 h 1953088"/>
              <a:gd name="connsiteX3" fmla="*/ 0 w 3080141"/>
              <a:gd name="connsiteY3" fmla="*/ 1953088 h 1953088"/>
              <a:gd name="connsiteX4" fmla="*/ 31899 w 3080141"/>
              <a:gd name="connsiteY4" fmla="*/ 1743739 h 1953088"/>
              <a:gd name="connsiteX0" fmla="*/ 53164 w 3101406"/>
              <a:gd name="connsiteY0" fmla="*/ 1743739 h 1953088"/>
              <a:gd name="connsiteX1" fmla="*/ 3101406 w 3101406"/>
              <a:gd name="connsiteY1" fmla="*/ 0 h 1953088"/>
              <a:gd name="connsiteX2" fmla="*/ 3101406 w 3101406"/>
              <a:gd name="connsiteY2" fmla="*/ 985526 h 1953088"/>
              <a:gd name="connsiteX3" fmla="*/ 0 w 3101406"/>
              <a:gd name="connsiteY3" fmla="*/ 1953088 h 1953088"/>
              <a:gd name="connsiteX4" fmla="*/ 53164 w 3101406"/>
              <a:gd name="connsiteY4" fmla="*/ 1743739 h 1953088"/>
              <a:gd name="connsiteX0" fmla="*/ 0 w 3048242"/>
              <a:gd name="connsiteY0" fmla="*/ 1743739 h 1953088"/>
              <a:gd name="connsiteX1" fmla="*/ 3048242 w 3048242"/>
              <a:gd name="connsiteY1" fmla="*/ 0 h 1953088"/>
              <a:gd name="connsiteX2" fmla="*/ 3048242 w 3048242"/>
              <a:gd name="connsiteY2" fmla="*/ 985526 h 1953088"/>
              <a:gd name="connsiteX3" fmla="*/ 10631 w 3048242"/>
              <a:gd name="connsiteY3" fmla="*/ 1953088 h 1953088"/>
              <a:gd name="connsiteX4" fmla="*/ 0 w 3048242"/>
              <a:gd name="connsiteY4" fmla="*/ 1743739 h 195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242" h="1953088">
                <a:moveTo>
                  <a:pt x="0" y="1743739"/>
                </a:moveTo>
                <a:lnTo>
                  <a:pt x="3048242" y="0"/>
                </a:lnTo>
                <a:lnTo>
                  <a:pt x="3048242" y="985526"/>
                </a:lnTo>
                <a:lnTo>
                  <a:pt x="10631" y="1953088"/>
                </a:lnTo>
                <a:lnTo>
                  <a:pt x="0" y="1743739"/>
                </a:lnTo>
                <a:close/>
              </a:path>
            </a:pathLst>
          </a:custGeom>
          <a:solidFill>
            <a:srgbClr val="F2AE3D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1"/>
          <p:cNvSpPr/>
          <p:nvPr/>
        </p:nvSpPr>
        <p:spPr>
          <a:xfrm>
            <a:off x="1803503" y="2511798"/>
            <a:ext cx="2755165" cy="1046843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0 w 3069507"/>
              <a:gd name="connsiteY0" fmla="*/ 956930 h 1166279"/>
              <a:gd name="connsiteX1" fmla="*/ 3069507 w 3069507"/>
              <a:gd name="connsiteY1" fmla="*/ 0 h 1166279"/>
              <a:gd name="connsiteX2" fmla="*/ 3069507 w 3069507"/>
              <a:gd name="connsiteY2" fmla="*/ 985526 h 1166279"/>
              <a:gd name="connsiteX3" fmla="*/ 31897 w 3069507"/>
              <a:gd name="connsiteY3" fmla="*/ 1166279 h 1166279"/>
              <a:gd name="connsiteX4" fmla="*/ 0 w 3069507"/>
              <a:gd name="connsiteY4" fmla="*/ 956930 h 116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9507" h="1166279">
                <a:moveTo>
                  <a:pt x="0" y="956930"/>
                </a:moveTo>
                <a:lnTo>
                  <a:pt x="3069507" y="0"/>
                </a:lnTo>
                <a:lnTo>
                  <a:pt x="3069507" y="985526"/>
                </a:lnTo>
                <a:lnTo>
                  <a:pt x="31897" y="1166279"/>
                </a:lnTo>
                <a:lnTo>
                  <a:pt x="0" y="956930"/>
                </a:lnTo>
                <a:close/>
              </a:path>
            </a:pathLst>
          </a:custGeom>
          <a:solidFill>
            <a:srgbClr val="2EB7B0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1"/>
          <p:cNvSpPr/>
          <p:nvPr/>
        </p:nvSpPr>
        <p:spPr>
          <a:xfrm>
            <a:off x="1825783" y="3436067"/>
            <a:ext cx="2726535" cy="88460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31898 w 3037610"/>
              <a:gd name="connsiteY0" fmla="*/ 180753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31898 w 3037610"/>
              <a:gd name="connsiteY4" fmla="*/ 180753 h 1166279"/>
              <a:gd name="connsiteX0" fmla="*/ 10633 w 3016345"/>
              <a:gd name="connsiteY0" fmla="*/ 180753 h 985526"/>
              <a:gd name="connsiteX1" fmla="*/ 3016345 w 3016345"/>
              <a:gd name="connsiteY1" fmla="*/ 0 h 985526"/>
              <a:gd name="connsiteX2" fmla="*/ 3016345 w 3016345"/>
              <a:gd name="connsiteY2" fmla="*/ 985526 h 985526"/>
              <a:gd name="connsiteX3" fmla="*/ 0 w 3016345"/>
              <a:gd name="connsiteY3" fmla="*/ 443265 h 985526"/>
              <a:gd name="connsiteX4" fmla="*/ 10633 w 3016345"/>
              <a:gd name="connsiteY4" fmla="*/ 180753 h 985526"/>
              <a:gd name="connsiteX0" fmla="*/ 31898 w 3037610"/>
              <a:gd name="connsiteY0" fmla="*/ 180753 h 985526"/>
              <a:gd name="connsiteX1" fmla="*/ 3037610 w 3037610"/>
              <a:gd name="connsiteY1" fmla="*/ 0 h 985526"/>
              <a:gd name="connsiteX2" fmla="*/ 3037610 w 3037610"/>
              <a:gd name="connsiteY2" fmla="*/ 985526 h 985526"/>
              <a:gd name="connsiteX3" fmla="*/ 0 w 3037610"/>
              <a:gd name="connsiteY3" fmla="*/ 379470 h 985526"/>
              <a:gd name="connsiteX4" fmla="*/ 31898 w 3037610"/>
              <a:gd name="connsiteY4" fmla="*/ 180753 h 98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7610" h="985526">
                <a:moveTo>
                  <a:pt x="31898" y="180753"/>
                </a:moveTo>
                <a:lnTo>
                  <a:pt x="3037610" y="0"/>
                </a:lnTo>
                <a:lnTo>
                  <a:pt x="3037610" y="985526"/>
                </a:lnTo>
                <a:lnTo>
                  <a:pt x="0" y="379470"/>
                </a:lnTo>
                <a:lnTo>
                  <a:pt x="31898" y="180753"/>
                </a:lnTo>
                <a:close/>
              </a:path>
            </a:pathLst>
          </a:custGeom>
          <a:solidFill>
            <a:srgbClr val="49B172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1"/>
          <p:cNvSpPr/>
          <p:nvPr/>
        </p:nvSpPr>
        <p:spPr>
          <a:xfrm>
            <a:off x="1844872" y="3819709"/>
            <a:ext cx="2707447" cy="1419048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21266 w 3037610"/>
              <a:gd name="connsiteY0" fmla="*/ 0 h 1761703"/>
              <a:gd name="connsiteX1" fmla="*/ 3037610 w 3037610"/>
              <a:gd name="connsiteY1" fmla="*/ 595424 h 1761703"/>
              <a:gd name="connsiteX2" fmla="*/ 3037610 w 3037610"/>
              <a:gd name="connsiteY2" fmla="*/ 1580950 h 1761703"/>
              <a:gd name="connsiteX3" fmla="*/ 0 w 3037610"/>
              <a:gd name="connsiteY3" fmla="*/ 1761703 h 1761703"/>
              <a:gd name="connsiteX4" fmla="*/ 21266 w 3037610"/>
              <a:gd name="connsiteY4" fmla="*/ 0 h 1761703"/>
              <a:gd name="connsiteX0" fmla="*/ 0 w 3016344"/>
              <a:gd name="connsiteY0" fmla="*/ 0 h 1580950"/>
              <a:gd name="connsiteX1" fmla="*/ 3016344 w 3016344"/>
              <a:gd name="connsiteY1" fmla="*/ 595424 h 1580950"/>
              <a:gd name="connsiteX2" fmla="*/ 3016344 w 3016344"/>
              <a:gd name="connsiteY2" fmla="*/ 1580950 h 1580950"/>
              <a:gd name="connsiteX3" fmla="*/ 10632 w 3016344"/>
              <a:gd name="connsiteY3" fmla="*/ 230614 h 1580950"/>
              <a:gd name="connsiteX4" fmla="*/ 0 w 3016344"/>
              <a:gd name="connsiteY4" fmla="*/ 0 h 158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6344" h="1580950">
                <a:moveTo>
                  <a:pt x="0" y="0"/>
                </a:moveTo>
                <a:lnTo>
                  <a:pt x="3016344" y="595424"/>
                </a:lnTo>
                <a:lnTo>
                  <a:pt x="3016344" y="1580950"/>
                </a:lnTo>
                <a:lnTo>
                  <a:pt x="10632" y="230614"/>
                </a:lnTo>
                <a:lnTo>
                  <a:pt x="0" y="0"/>
                </a:lnTo>
                <a:close/>
              </a:path>
            </a:pathLst>
          </a:custGeom>
          <a:solidFill>
            <a:srgbClr val="1E8E9B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1"/>
          <p:cNvSpPr/>
          <p:nvPr/>
        </p:nvSpPr>
        <p:spPr>
          <a:xfrm>
            <a:off x="1844871" y="4062926"/>
            <a:ext cx="2707448" cy="2087107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42531 w 3037610"/>
              <a:gd name="connsiteY0" fmla="*/ 0 h 2505982"/>
              <a:gd name="connsiteX1" fmla="*/ 3037610 w 3037610"/>
              <a:gd name="connsiteY1" fmla="*/ 1339703 h 2505982"/>
              <a:gd name="connsiteX2" fmla="*/ 3037610 w 3037610"/>
              <a:gd name="connsiteY2" fmla="*/ 2325229 h 2505982"/>
              <a:gd name="connsiteX3" fmla="*/ 0 w 3037610"/>
              <a:gd name="connsiteY3" fmla="*/ 2505982 h 2505982"/>
              <a:gd name="connsiteX4" fmla="*/ 42531 w 3037610"/>
              <a:gd name="connsiteY4" fmla="*/ 0 h 2505982"/>
              <a:gd name="connsiteX0" fmla="*/ 21266 w 3016345"/>
              <a:gd name="connsiteY0" fmla="*/ 0 h 2325229"/>
              <a:gd name="connsiteX1" fmla="*/ 3016345 w 3016345"/>
              <a:gd name="connsiteY1" fmla="*/ 1339703 h 2325229"/>
              <a:gd name="connsiteX2" fmla="*/ 3016345 w 3016345"/>
              <a:gd name="connsiteY2" fmla="*/ 2325229 h 2325229"/>
              <a:gd name="connsiteX3" fmla="*/ 0 w 3016345"/>
              <a:gd name="connsiteY3" fmla="*/ 134922 h 2325229"/>
              <a:gd name="connsiteX4" fmla="*/ 21266 w 3016345"/>
              <a:gd name="connsiteY4" fmla="*/ 0 h 232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6345" h="2325229">
                <a:moveTo>
                  <a:pt x="21266" y="0"/>
                </a:moveTo>
                <a:lnTo>
                  <a:pt x="3016345" y="1339703"/>
                </a:lnTo>
                <a:lnTo>
                  <a:pt x="3016345" y="2325229"/>
                </a:lnTo>
                <a:lnTo>
                  <a:pt x="0" y="134922"/>
                </a:lnTo>
                <a:lnTo>
                  <a:pt x="21266" y="0"/>
                </a:lnTo>
                <a:close/>
              </a:path>
            </a:pathLst>
          </a:custGeom>
          <a:solidFill>
            <a:srgbClr val="EB4759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4760616" y="845225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94530"/>
                </a:solidFill>
              </a:rPr>
              <a:t>1</a:t>
            </a:r>
            <a:endParaRPr lang="zh-CN" altLang="en-US" b="1" dirty="0">
              <a:solidFill>
                <a:srgbClr val="C94530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60616" y="1771973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B9843"/>
                </a:solidFill>
              </a:rPr>
              <a:t>2</a:t>
            </a:r>
            <a:endParaRPr lang="zh-CN" altLang="en-US" b="1" dirty="0">
              <a:solidFill>
                <a:srgbClr val="CB9843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765379" y="2699023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9F9F"/>
                </a:solidFill>
              </a:rPr>
              <a:t>3</a:t>
            </a:r>
            <a:endParaRPr lang="zh-CN" altLang="en-US" b="1" dirty="0">
              <a:solidFill>
                <a:srgbClr val="2E9F9F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760616" y="3591056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439B6C"/>
                </a:solidFill>
              </a:rPr>
              <a:t>4</a:t>
            </a:r>
            <a:endParaRPr lang="zh-CN" altLang="en-US" b="1" dirty="0">
              <a:solidFill>
                <a:srgbClr val="439B6C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8809" y="2256069"/>
            <a:ext cx="2519917" cy="2519917"/>
          </a:xfrm>
          <a:prstGeom prst="ellipse">
            <a:avLst/>
          </a:prstGeom>
          <a:solidFill>
            <a:srgbClr val="04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760616" y="4551324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17F8D"/>
                </a:solidFill>
              </a:rPr>
              <a:t>5</a:t>
            </a:r>
            <a:endParaRPr lang="zh-CN" altLang="en-US" b="1" dirty="0">
              <a:solidFill>
                <a:srgbClr val="217F8D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760616" y="5469234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54658"/>
                </a:solidFill>
              </a:rPr>
              <a:t>6</a:t>
            </a:r>
            <a:endParaRPr lang="zh-CN" altLang="en-US" b="1" dirty="0">
              <a:solidFill>
                <a:srgbClr val="C54658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/>
        </p:blipFill>
        <p:spPr>
          <a:xfrm>
            <a:off x="456657" y="2638245"/>
            <a:ext cx="1738888" cy="1738888"/>
          </a:xfrm>
          <a:prstGeom prst="rect">
            <a:avLst/>
          </a:prstGeom>
        </p:spPr>
      </p:pic>
      <p:sp>
        <p:nvSpPr>
          <p:cNvPr id="49" name="任意多边形 48"/>
          <p:cNvSpPr/>
          <p:nvPr/>
        </p:nvSpPr>
        <p:spPr>
          <a:xfrm>
            <a:off x="11763288" y="384892"/>
            <a:ext cx="6018028" cy="6018028"/>
          </a:xfrm>
          <a:custGeom>
            <a:avLst/>
            <a:gdLst>
              <a:gd name="connsiteX0" fmla="*/ 3009015 w 6018028"/>
              <a:gd name="connsiteY0" fmla="*/ 467833 h 6018028"/>
              <a:gd name="connsiteX1" fmla="*/ 467833 w 6018028"/>
              <a:gd name="connsiteY1" fmla="*/ 3009015 h 6018028"/>
              <a:gd name="connsiteX2" fmla="*/ 3009015 w 6018028"/>
              <a:gd name="connsiteY2" fmla="*/ 5550197 h 6018028"/>
              <a:gd name="connsiteX3" fmla="*/ 5550197 w 6018028"/>
              <a:gd name="connsiteY3" fmla="*/ 3009015 h 6018028"/>
              <a:gd name="connsiteX4" fmla="*/ 3009015 w 6018028"/>
              <a:gd name="connsiteY4" fmla="*/ 467833 h 6018028"/>
              <a:gd name="connsiteX5" fmla="*/ 3009014 w 6018028"/>
              <a:gd name="connsiteY5" fmla="*/ 0 h 6018028"/>
              <a:gd name="connsiteX6" fmla="*/ 6018028 w 6018028"/>
              <a:gd name="connsiteY6" fmla="*/ 3009014 h 6018028"/>
              <a:gd name="connsiteX7" fmla="*/ 3009014 w 6018028"/>
              <a:gd name="connsiteY7" fmla="*/ 6018028 h 6018028"/>
              <a:gd name="connsiteX8" fmla="*/ 0 w 6018028"/>
              <a:gd name="connsiteY8" fmla="*/ 3009014 h 6018028"/>
              <a:gd name="connsiteX9" fmla="*/ 3009014 w 6018028"/>
              <a:gd name="connsiteY9" fmla="*/ 0 h 601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8028" h="6018028">
                <a:moveTo>
                  <a:pt x="3009015" y="467833"/>
                </a:moveTo>
                <a:cubicBezTo>
                  <a:pt x="1605559" y="467833"/>
                  <a:pt x="467833" y="1605559"/>
                  <a:pt x="467833" y="3009015"/>
                </a:cubicBezTo>
                <a:cubicBezTo>
                  <a:pt x="467833" y="4412471"/>
                  <a:pt x="1605559" y="5550197"/>
                  <a:pt x="3009015" y="5550197"/>
                </a:cubicBezTo>
                <a:cubicBezTo>
                  <a:pt x="4412471" y="5550197"/>
                  <a:pt x="5550197" y="4412471"/>
                  <a:pt x="5550197" y="3009015"/>
                </a:cubicBezTo>
                <a:cubicBezTo>
                  <a:pt x="5550197" y="1605559"/>
                  <a:pt x="4412471" y="467833"/>
                  <a:pt x="3009015" y="467833"/>
                </a:cubicBezTo>
                <a:close/>
                <a:moveTo>
                  <a:pt x="3009014" y="0"/>
                </a:moveTo>
                <a:cubicBezTo>
                  <a:pt x="4670847" y="0"/>
                  <a:pt x="6018028" y="1347181"/>
                  <a:pt x="6018028" y="3009014"/>
                </a:cubicBezTo>
                <a:cubicBezTo>
                  <a:pt x="6018028" y="4670847"/>
                  <a:pt x="4670847" y="6018028"/>
                  <a:pt x="3009014" y="6018028"/>
                </a:cubicBezTo>
                <a:cubicBezTo>
                  <a:pt x="1347181" y="6018028"/>
                  <a:pt x="0" y="4670847"/>
                  <a:pt x="0" y="3009014"/>
                </a:cubicBezTo>
                <a:cubicBezTo>
                  <a:pt x="0" y="1347181"/>
                  <a:pt x="1347181" y="0"/>
                  <a:pt x="3009014" y="0"/>
                </a:cubicBezTo>
                <a:close/>
              </a:path>
            </a:pathLst>
          </a:custGeom>
          <a:solidFill>
            <a:srgbClr val="2B415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93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+mn-ea"/>
                <a:ea typeface="+mn-ea"/>
              </a:rPr>
              <a:t>Qualtrics </a:t>
            </a:r>
            <a:r>
              <a:rPr lang="zh-CN" altLang="en-US" sz="5400" b="1" dirty="0">
                <a:solidFill>
                  <a:schemeClr val="bg1"/>
                </a:solidFill>
                <a:latin typeface="+mn-ea"/>
                <a:ea typeface="+mn-ea"/>
              </a:rPr>
              <a:t>在线调查系统</a:t>
            </a:r>
          </a:p>
        </p:txBody>
      </p:sp>
    </p:spTree>
    <p:extLst>
      <p:ext uri="{BB962C8B-B14F-4D97-AF65-F5344CB8AC3E}">
        <p14:creationId xmlns:p14="http://schemas.microsoft.com/office/powerpoint/2010/main" val="2151497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703</Words>
  <Application>Microsoft Office PowerPoint</Application>
  <PresentationFormat>宽屏</PresentationFormat>
  <Paragraphs>135</Paragraphs>
  <Slides>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Arial</vt:lpstr>
      <vt:lpstr>Wingdings</vt:lpstr>
      <vt:lpstr>Office 主题​​</vt:lpstr>
      <vt:lpstr>PowerPoint 演示文稿</vt:lpstr>
      <vt:lpstr>上节回顾：</vt:lpstr>
      <vt:lpstr>上节回顾：</vt:lpstr>
      <vt:lpstr>上节回顾：</vt:lpstr>
      <vt:lpstr>上节回顾：</vt:lpstr>
      <vt:lpstr>上节回顾：</vt:lpstr>
      <vt:lpstr>上节回顾：</vt:lpstr>
      <vt:lpstr>PowerPoint 演示文稿</vt:lpstr>
      <vt:lpstr>Qualtrics 在线调查系统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Cong Wei</dc:creator>
  <cp:lastModifiedBy>贺月</cp:lastModifiedBy>
  <cp:revision>59</cp:revision>
  <dcterms:created xsi:type="dcterms:W3CDTF">2017-11-20T01:11:33Z</dcterms:created>
  <dcterms:modified xsi:type="dcterms:W3CDTF">2017-11-29T11:49:01Z</dcterms:modified>
</cp:coreProperties>
</file>